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5" r:id="rId2"/>
  </p:sldMasterIdLst>
  <p:notesMasterIdLst>
    <p:notesMasterId r:id="rId40"/>
  </p:notesMasterIdLst>
  <p:handoutMasterIdLst>
    <p:handoutMasterId r:id="rId41"/>
  </p:handoutMasterIdLst>
  <p:sldIdLst>
    <p:sldId id="302" r:id="rId3"/>
    <p:sldId id="275" r:id="rId4"/>
    <p:sldId id="292" r:id="rId5"/>
    <p:sldId id="323" r:id="rId6"/>
    <p:sldId id="327" r:id="rId7"/>
    <p:sldId id="361" r:id="rId8"/>
    <p:sldId id="328" r:id="rId9"/>
    <p:sldId id="335" r:id="rId10"/>
    <p:sldId id="329" r:id="rId11"/>
    <p:sldId id="366" r:id="rId12"/>
    <p:sldId id="367" r:id="rId13"/>
    <p:sldId id="330" r:id="rId14"/>
    <p:sldId id="331" r:id="rId15"/>
    <p:sldId id="332" r:id="rId16"/>
    <p:sldId id="333" r:id="rId17"/>
    <p:sldId id="362" r:id="rId18"/>
    <p:sldId id="363" r:id="rId19"/>
    <p:sldId id="364" r:id="rId20"/>
    <p:sldId id="368" r:id="rId21"/>
    <p:sldId id="365" r:id="rId22"/>
    <p:sldId id="277" r:id="rId23"/>
    <p:sldId id="303" r:id="rId24"/>
    <p:sldId id="278" r:id="rId25"/>
    <p:sldId id="297" r:id="rId26"/>
    <p:sldId id="280" r:id="rId27"/>
    <p:sldId id="281" r:id="rId28"/>
    <p:sldId id="282" r:id="rId29"/>
    <p:sldId id="289" r:id="rId30"/>
    <p:sldId id="290" r:id="rId31"/>
    <p:sldId id="291" r:id="rId32"/>
    <p:sldId id="287" r:id="rId33"/>
    <p:sldId id="299" r:id="rId34"/>
    <p:sldId id="300" r:id="rId35"/>
    <p:sldId id="296" r:id="rId36"/>
    <p:sldId id="301" r:id="rId37"/>
    <p:sldId id="286" r:id="rId38"/>
    <p:sldId id="304" r:id="rId39"/>
  </p:sldIdLst>
  <p:sldSz cx="12195175" cy="6858000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Merriweather" panose="00000500000000000000" pitchFamily="2" charset="0"/>
      <p:regular r:id="rId43"/>
      <p:bold r:id="rId44"/>
      <p:italic r:id="rId45"/>
      <p:boldItalic r:id="rId46"/>
    </p:embeddedFont>
    <p:embeddedFont>
      <p:font typeface="Merriweather Light" panose="00000400000000000000" pitchFamily="2" charset="0"/>
      <p:regular r:id="rId47"/>
      <p:italic r:id="rId48"/>
    </p:embeddedFont>
    <p:embeddedFont>
      <p:font typeface="Merriweather Regular"/>
      <p:regular r:id="rId49"/>
      <p:bold r:id="rId50"/>
      <p:italic r:id="rId51"/>
      <p:bold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Open Sans Light" panose="020B0306030504020204" pitchFamily="34" charset="0"/>
      <p:regular r:id="rId57"/>
      <p: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</p:embeddedFontLst>
  <p:custDataLst>
    <p:tags r:id="rId63"/>
  </p:custData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8" userDrawn="1">
          <p15:clr>
            <a:srgbClr val="A4A3A4"/>
          </p15:clr>
        </p15:guide>
        <p15:guide id="2" orient="horz" pos="4008" userDrawn="1">
          <p15:clr>
            <a:srgbClr val="A4A3A4"/>
          </p15:clr>
        </p15:guide>
        <p15:guide id="3" orient="horz" pos="984" userDrawn="1">
          <p15:clr>
            <a:srgbClr val="A4A3A4"/>
          </p15:clr>
        </p15:guide>
        <p15:guide id="4" orient="horz" pos="2682" userDrawn="1">
          <p15:clr>
            <a:srgbClr val="A4A3A4"/>
          </p15:clr>
        </p15:guide>
        <p15:guide id="5" orient="horz" pos="104" userDrawn="1">
          <p15:clr>
            <a:srgbClr val="A4A3A4"/>
          </p15:clr>
        </p15:guide>
        <p15:guide id="6" orient="horz" pos="3370" userDrawn="1">
          <p15:clr>
            <a:srgbClr val="A4A3A4"/>
          </p15:clr>
        </p15:guide>
        <p15:guide id="7" orient="horz" pos="3181" userDrawn="1">
          <p15:clr>
            <a:srgbClr val="A4A3A4"/>
          </p15:clr>
        </p15:guide>
        <p15:guide id="8" orient="horz" pos="1048" userDrawn="1">
          <p15:clr>
            <a:srgbClr val="A4A3A4"/>
          </p15:clr>
        </p15:guide>
        <p15:guide id="9" orient="horz" pos="3583" userDrawn="1">
          <p15:clr>
            <a:srgbClr val="A4A3A4"/>
          </p15:clr>
        </p15:guide>
        <p15:guide id="10" pos="3772" userDrawn="1">
          <p15:clr>
            <a:srgbClr val="A4A3A4"/>
          </p15:clr>
        </p15:guide>
        <p15:guide id="11" pos="765" userDrawn="1">
          <p15:clr>
            <a:srgbClr val="A4A3A4"/>
          </p15:clr>
        </p15:guide>
        <p15:guide id="12" pos="7273" userDrawn="1">
          <p15:clr>
            <a:srgbClr val="A4A3A4"/>
          </p15:clr>
        </p15:guide>
        <p15:guide id="13" pos="1604" userDrawn="1">
          <p15:clr>
            <a:srgbClr val="A4A3A4"/>
          </p15:clr>
        </p15:guide>
        <p15:guide id="14" pos="5145" userDrawn="1">
          <p15:clr>
            <a:srgbClr val="A4A3A4"/>
          </p15:clr>
        </p15:guide>
        <p15:guide id="15" pos="5282" userDrawn="1">
          <p15:clr>
            <a:srgbClr val="A4A3A4"/>
          </p15:clr>
        </p15:guide>
        <p15:guide id="16" pos="1447" userDrawn="1">
          <p15:clr>
            <a:srgbClr val="A4A3A4"/>
          </p15:clr>
        </p15:guide>
        <p15:guide id="17" pos="6651" userDrawn="1">
          <p15:clr>
            <a:srgbClr val="A4A3A4"/>
          </p15:clr>
        </p15:guide>
        <p15:guide id="18" pos="36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47"/>
  </p:normalViewPr>
  <p:slideViewPr>
    <p:cSldViewPr snapToGrid="0" showGuides="1">
      <p:cViewPr varScale="1">
        <p:scale>
          <a:sx n="106" d="100"/>
          <a:sy n="106" d="100"/>
        </p:scale>
        <p:origin x="834" y="102"/>
      </p:cViewPr>
      <p:guideLst>
        <p:guide orient="horz" pos="1558"/>
        <p:guide orient="horz" pos="4008"/>
        <p:guide orient="horz" pos="984"/>
        <p:guide orient="horz" pos="2682"/>
        <p:guide orient="horz" pos="104"/>
        <p:guide orient="horz" pos="3370"/>
        <p:guide orient="horz" pos="3181"/>
        <p:guide orient="horz" pos="1048"/>
        <p:guide orient="horz" pos="3583"/>
        <p:guide pos="3772"/>
        <p:guide pos="765"/>
        <p:guide pos="7273"/>
        <p:guide pos="1604"/>
        <p:guide pos="5145"/>
        <p:guide pos="5282"/>
        <p:guide pos="1447"/>
        <p:guide pos="6651"/>
        <p:guide pos="36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nl-NL" dirty="0" err="1"/>
              <a:t>Title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nl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AD-45A9-913D-DA31EEFEF797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AD-45A9-913D-DA31EEFEF797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AD-45A9-913D-DA31EEFEF7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6519231"/>
        <c:axId val="1602933231"/>
      </c:barChart>
      <c:cat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602933231"/>
        <c:crosses val="autoZero"/>
        <c:auto val="1"/>
        <c:lblAlgn val="ctr"/>
        <c:lblOffset val="100"/>
        <c:noMultiLvlLbl val="0"/>
      </c:cat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576519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nl-NL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effc91b-a779-4d25-84fb-d2bb864025aa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nl-NL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EB-49FF-AEED-80779BB388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EB-49FF-AEED-80779BB388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EB-49FF-AEED-80779BB388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8EB-49FF-AEED-80779BB388E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8EB-49FF-AEED-80779BB388E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8EB-49FF-AEED-80779BB388E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8EB-49FF-AEED-80779BB388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8EB-49FF-AEED-80779BB388E4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8EB-49FF-AEED-80779BB388E4}"/>
              </c:ext>
            </c:extLst>
          </c:dPt>
          <c:cat>
            <c:strRef>
              <c:f>Blad1!$A$2:$A$10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Blad1!$B$2:$B$10</c:f>
              <c:numCache>
                <c:formatCode>General</c:formatCode>
                <c:ptCount val="9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0.5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28EB-49FF-AEED-80779BB388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nl-NL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3d79fb2-b773-435d-a643-060211fa2eb8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nl-NL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EB70-4A57-9774-748E3643D842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EB70-4A57-9774-748E3643D842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EB70-4A57-9774-748E3643D8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76519231"/>
        <c:axId val="1602933231"/>
      </c:bubbleChart>
      <c:val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602933231"/>
        <c:crosses val="autoZero"/>
        <c:crossBetween val="midCat"/>
      </c:val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576519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nl-NL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4589244-fde0-4797-8313-96b6cf020afb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nl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nl-NL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E8BD-4583-A1A4-3F98BBB99121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E8BD-4583-A1A4-3F98BBB99121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E8BD-4583-A1A4-3F98BBB99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76519231"/>
        <c:axId val="1602933231"/>
      </c:bubbleChart>
      <c:val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602933231"/>
        <c:crosses val="autoZero"/>
        <c:crossBetween val="midCat"/>
      </c:val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576519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nl-NL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072c350-fde0-417d-944c-601d3fb55aa9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03/11/2024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‹nr.›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  <a:t>3-11-2024</a:t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  <a:t>3-11-2024</a:t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  <a:t>3-11-2024</a:t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  <a:t>3-11-2024</a:t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  <a:t>3-11-2024</a:t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3-11-2024</a:t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  <a:t>3-11-2024</a:t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3-11-2024</a:t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ep 75"/>
          <p:cNvGrpSpPr/>
          <p:nvPr/>
        </p:nvGrpSpPr>
        <p:grpSpPr>
          <a:xfrm>
            <a:off x="234220" y="220006"/>
            <a:ext cx="11769904" cy="6417988"/>
            <a:chOff x="234220" y="220006"/>
            <a:chExt cx="11769904" cy="6417988"/>
          </a:xfrm>
        </p:grpSpPr>
        <p:pic>
          <p:nvPicPr>
            <p:cNvPr id="75" name="Afbeelding 74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238963" y="3895461"/>
              <a:ext cx="1554520" cy="874851"/>
            </a:xfrm>
            <a:prstGeom prst="rect">
              <a:avLst/>
            </a:prstGeom>
          </p:spPr>
        </p:pic>
        <p:pic>
          <p:nvPicPr>
            <p:cNvPr id="73" name="Afbeelding 72" descr="Afbeelding met tekst&#10;&#10;Automatisch gegenereerde beschrijving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251694" y="2969892"/>
              <a:ext cx="1526735" cy="858120"/>
            </a:xfrm>
            <a:prstGeom prst="rect">
              <a:avLst/>
            </a:prstGeom>
          </p:spPr>
        </p:pic>
        <p:pic>
          <p:nvPicPr>
            <p:cNvPr id="69" name="Afbeelding 68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234220" y="4862750"/>
              <a:ext cx="1529736" cy="862953"/>
            </a:xfrm>
            <a:prstGeom prst="rect">
              <a:avLst/>
            </a:prstGeom>
          </p:spPr>
        </p:pic>
        <p:pic>
          <p:nvPicPr>
            <p:cNvPr id="68" name="Afbeelding 67" descr="Afbeelding met tafel&#10;&#10;Automatisch gegenereerde beschrijving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0431220" y="3227960"/>
              <a:ext cx="1572904" cy="882630"/>
            </a:xfrm>
            <a:prstGeom prst="rect">
              <a:avLst/>
            </a:prstGeom>
          </p:spPr>
        </p:pic>
        <p:pic>
          <p:nvPicPr>
            <p:cNvPr id="66" name="Afbeelding 65" descr="Afbeelding met tekst, bloem&#10;&#10;Automatisch gegenereerde beschrijving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10431220" y="2039297"/>
              <a:ext cx="1528800" cy="858120"/>
            </a:xfrm>
            <a:prstGeom prst="rect">
              <a:avLst/>
            </a:prstGeom>
          </p:spPr>
        </p:pic>
        <p:sp>
          <p:nvSpPr>
            <p:cNvPr id="12" name="Tekstvak 11"/>
            <p:cNvSpPr txBox="1"/>
            <p:nvPr/>
          </p:nvSpPr>
          <p:spPr>
            <a:xfrm>
              <a:off x="10419550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 partner logos</a:t>
              </a:r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247506" y="220006"/>
              <a:ext cx="35750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UU POWERPOINT TEMPLATE</a:t>
              </a:r>
            </a:p>
            <a:p>
              <a:r>
                <a:rPr lang="en-GB" sz="12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OVERVIEW OF TYPE OF SLIDES</a:t>
              </a:r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8372572" y="220006"/>
              <a:ext cx="35750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200" b="1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DELETE THIS SLIDE</a:t>
              </a:r>
            </a:p>
            <a:p>
              <a:pPr algn="r"/>
              <a:r>
                <a:rPr lang="en-GB" sz="120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EXCLUDE IT FROM YOUR PRESENTATION</a:t>
              </a:r>
            </a:p>
          </p:txBody>
        </p:sp>
        <p:sp>
          <p:nvSpPr>
            <p:cNvPr id="16" name="Tekstvak 15"/>
            <p:cNvSpPr txBox="1"/>
            <p:nvPr/>
          </p:nvSpPr>
          <p:spPr>
            <a:xfrm>
              <a:off x="10419550" y="292352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Without partner logos</a:t>
              </a:r>
            </a:p>
          </p:txBody>
        </p:sp>
        <p:sp>
          <p:nvSpPr>
            <p:cNvPr id="17" name="Tekstvak 16"/>
            <p:cNvSpPr txBox="1"/>
            <p:nvPr/>
          </p:nvSpPr>
          <p:spPr>
            <a:xfrm>
              <a:off x="8372572" y="1869184"/>
              <a:ext cx="1529736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To help you get started with charts, we added a few ready-made examples in this document. All you need to do is put in your own data.</a:t>
              </a:r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6368687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only</a:t>
              </a:r>
            </a:p>
          </p:txBody>
        </p:sp>
        <p:sp>
          <p:nvSpPr>
            <p:cNvPr id="19" name="Tekstvak 18"/>
            <p:cNvSpPr txBox="1"/>
            <p:nvPr/>
          </p:nvSpPr>
          <p:spPr>
            <a:xfrm>
              <a:off x="6368687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left, image right</a:t>
              </a:r>
            </a:p>
          </p:txBody>
        </p:sp>
        <p:sp>
          <p:nvSpPr>
            <p:cNvPr id="20" name="Tekstvak 19"/>
            <p:cNvSpPr txBox="1"/>
            <p:nvPr/>
          </p:nvSpPr>
          <p:spPr>
            <a:xfrm>
              <a:off x="6368687" y="5361125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right, image left</a:t>
              </a:r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4321709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Without caption</a:t>
              </a:r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4321709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 caption</a:t>
              </a:r>
            </a:p>
          </p:txBody>
        </p:sp>
        <p:sp>
          <p:nvSpPr>
            <p:cNvPr id="23" name="Tekstvak 22"/>
            <p:cNvSpPr txBox="1"/>
            <p:nvPr/>
          </p:nvSpPr>
          <p:spPr>
            <a:xfrm>
              <a:off x="2292867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only</a:t>
              </a:r>
            </a:p>
          </p:txBody>
        </p:sp>
        <p:sp>
          <p:nvSpPr>
            <p:cNvPr id="24" name="Tekstvak 23"/>
            <p:cNvSpPr txBox="1"/>
            <p:nvPr/>
          </p:nvSpPr>
          <p:spPr>
            <a:xfrm>
              <a:off x="2292867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left, image right</a:t>
              </a:r>
            </a:p>
          </p:txBody>
        </p:sp>
        <p:sp>
          <p:nvSpPr>
            <p:cNvPr id="25" name="Tekstvak 24"/>
            <p:cNvSpPr txBox="1"/>
            <p:nvPr/>
          </p:nvSpPr>
          <p:spPr>
            <a:xfrm>
              <a:off x="2292867" y="5361125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right, image left</a:t>
              </a:r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247506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1: Cover</a:t>
              </a:r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2292867" y="900268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2: Text</a:t>
              </a:r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4321709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3: Full screen image</a:t>
              </a:r>
            </a:p>
          </p:txBody>
        </p:sp>
        <p:sp>
          <p:nvSpPr>
            <p:cNvPr id="29" name="Tekstvak 28"/>
            <p:cNvSpPr txBox="1"/>
            <p:nvPr/>
          </p:nvSpPr>
          <p:spPr>
            <a:xfrm>
              <a:off x="6350551" y="897734"/>
              <a:ext cx="15297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4: Chapter title/ quote slide</a:t>
              </a:r>
            </a:p>
          </p:txBody>
        </p:sp>
        <p:sp>
          <p:nvSpPr>
            <p:cNvPr id="30" name="Tekstvak 29"/>
            <p:cNvSpPr txBox="1"/>
            <p:nvPr/>
          </p:nvSpPr>
          <p:spPr>
            <a:xfrm>
              <a:off x="8395912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5: Blank</a:t>
              </a:r>
            </a:p>
          </p:txBody>
        </p:sp>
        <p:sp>
          <p:nvSpPr>
            <p:cNvPr id="31" name="Tekstvak 30"/>
            <p:cNvSpPr txBox="1"/>
            <p:nvPr/>
          </p:nvSpPr>
          <p:spPr>
            <a:xfrm>
              <a:off x="10417933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6: Disclaimer</a:t>
              </a:r>
            </a:p>
          </p:txBody>
        </p:sp>
        <p:sp>
          <p:nvSpPr>
            <p:cNvPr id="36" name="Tekstvak 35"/>
            <p:cNvSpPr txBox="1"/>
            <p:nvPr/>
          </p:nvSpPr>
          <p:spPr>
            <a:xfrm>
              <a:off x="242442" y="1348547"/>
              <a:ext cx="179997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You can add your own image to this slide. This document also includes some ready-made slides.</a:t>
              </a:r>
            </a:p>
          </p:txBody>
        </p:sp>
        <p:cxnSp>
          <p:nvCxnSpPr>
            <p:cNvPr id="38" name="Rechte verbindingslijn 37"/>
            <p:cNvCxnSpPr/>
            <p:nvPr/>
          </p:nvCxnSpPr>
          <p:spPr>
            <a:xfrm>
              <a:off x="2035055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>
              <a:off x="4071257" y="1328577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6097587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chte verbindingslijn 40"/>
            <p:cNvCxnSpPr/>
            <p:nvPr/>
          </p:nvCxnSpPr>
          <p:spPr>
            <a:xfrm>
              <a:off x="8176890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echte verbindingslijn 41"/>
            <p:cNvCxnSpPr/>
            <p:nvPr/>
          </p:nvCxnSpPr>
          <p:spPr>
            <a:xfrm>
              <a:off x="10160121" y="1328577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kstvak 42"/>
            <p:cNvSpPr txBox="1"/>
            <p:nvPr/>
          </p:nvSpPr>
          <p:spPr>
            <a:xfrm>
              <a:off x="2281198" y="1376123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three variants</a:t>
              </a:r>
            </a:p>
          </p:txBody>
        </p:sp>
        <p:sp>
          <p:nvSpPr>
            <p:cNvPr id="44" name="Tekstvak 43"/>
            <p:cNvSpPr txBox="1"/>
            <p:nvPr/>
          </p:nvSpPr>
          <p:spPr>
            <a:xfrm>
              <a:off x="4329071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two variants.</a:t>
              </a:r>
            </a:p>
          </p:txBody>
        </p:sp>
        <p:sp>
          <p:nvSpPr>
            <p:cNvPr id="45" name="Tekstvak 44"/>
            <p:cNvSpPr txBox="1"/>
            <p:nvPr/>
          </p:nvSpPr>
          <p:spPr>
            <a:xfrm>
              <a:off x="6368687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three variants.</a:t>
              </a:r>
            </a:p>
          </p:txBody>
        </p:sp>
        <p:sp>
          <p:nvSpPr>
            <p:cNvPr id="46" name="Tekstvak 45"/>
            <p:cNvSpPr txBox="1"/>
            <p:nvPr/>
          </p:nvSpPr>
          <p:spPr>
            <a:xfrm>
              <a:off x="8403638" y="1376122"/>
              <a:ext cx="15297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For charts, formulas, etc.</a:t>
              </a:r>
            </a:p>
          </p:txBody>
        </p:sp>
        <p:sp>
          <p:nvSpPr>
            <p:cNvPr id="47" name="Tekstvak 46"/>
            <p:cNvSpPr txBox="1"/>
            <p:nvPr/>
          </p:nvSpPr>
          <p:spPr>
            <a:xfrm>
              <a:off x="10431220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Leave at the end.</a:t>
              </a:r>
            </a:p>
          </p:txBody>
        </p:sp>
        <p:pic>
          <p:nvPicPr>
            <p:cNvPr id="48" name="Afbeelding 47" descr="Afbeelding met tekst&#10;&#10;Automatisch gegenereerde beschrijving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2289100" y="2031281"/>
              <a:ext cx="1540472" cy="866136"/>
            </a:xfrm>
            <a:prstGeom prst="rect">
              <a:avLst/>
            </a:prstGeom>
          </p:spPr>
        </p:pic>
        <p:pic>
          <p:nvPicPr>
            <p:cNvPr id="49" name="Afbeelding 48" descr="Afbeelding met tekst, persoon&#10;&#10;Automatisch gegenereerde beschrijvi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4298005" y="3227960"/>
              <a:ext cx="1572834" cy="885106"/>
            </a:xfrm>
            <a:prstGeom prst="rect">
              <a:avLst/>
            </a:prstGeom>
          </p:spPr>
        </p:pic>
        <p:pic>
          <p:nvPicPr>
            <p:cNvPr id="50" name="Afbeelding 49" descr="Afbeelding met tekst, buiten, persoon, toekijken&#10;&#10;Automatisch gegenereerde beschrijvi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4298005" y="2031281"/>
              <a:ext cx="1537391" cy="866136"/>
            </a:xfrm>
            <a:prstGeom prst="rect">
              <a:avLst/>
            </a:prstGeom>
          </p:spPr>
        </p:pic>
        <p:pic>
          <p:nvPicPr>
            <p:cNvPr id="51" name="Afbeelding 50" descr="Afbeelding met tekst&#10;&#10;Automatisch gegenereerde beschrijving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2281198" y="4445515"/>
              <a:ext cx="1534793" cy="865913"/>
            </a:xfrm>
            <a:prstGeom prst="rect">
              <a:avLst/>
            </a:prstGeom>
          </p:spPr>
        </p:pic>
        <p:pic>
          <p:nvPicPr>
            <p:cNvPr id="52" name="Afbeelding 51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2296674" y="3227960"/>
              <a:ext cx="1534793" cy="866136"/>
            </a:xfrm>
            <a:prstGeom prst="rect">
              <a:avLst/>
            </a:prstGeom>
          </p:spPr>
        </p:pic>
        <p:pic>
          <p:nvPicPr>
            <p:cNvPr id="53" name="Afbeelding 52" descr="Afbeelding met tekst&#10;&#10;Automatisch gegenereerde beschrijving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6338241" y="3227960"/>
              <a:ext cx="1492328" cy="840275"/>
            </a:xfrm>
            <a:prstGeom prst="rect">
              <a:avLst/>
            </a:prstGeom>
          </p:spPr>
        </p:pic>
        <p:pic>
          <p:nvPicPr>
            <p:cNvPr id="54" name="Afbeelding 53" descr="Afbeelding met tekst&#10;&#10;Automatisch gegenereerde beschrijving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6324335" y="2031281"/>
              <a:ext cx="1494291" cy="840275"/>
            </a:xfrm>
            <a:prstGeom prst="rect">
              <a:avLst/>
            </a:prstGeom>
          </p:spPr>
        </p:pic>
        <p:pic>
          <p:nvPicPr>
            <p:cNvPr id="55" name="Afbeelding 54"/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6375120" y="4489246"/>
              <a:ext cx="1455450" cy="822182"/>
            </a:xfrm>
            <a:prstGeom prst="rect">
              <a:avLst/>
            </a:prstGeom>
          </p:spPr>
        </p:pic>
        <p:pic>
          <p:nvPicPr>
            <p:cNvPr id="56" name="Afbeelding 55"/>
            <p:cNvPicPr>
              <a:picLocks noChangeAspect="1"/>
            </p:cNvPicPr>
            <p:nvPr/>
          </p:nvPicPr>
          <p:blipFill>
            <a:blip r:embed="rId15" cstate="screen"/>
            <a:stretch>
              <a:fillRect/>
            </a:stretch>
          </p:blipFill>
          <p:spPr>
            <a:xfrm>
              <a:off x="8410683" y="4428798"/>
              <a:ext cx="1563340" cy="882630"/>
            </a:xfrm>
            <a:prstGeom prst="rect">
              <a:avLst/>
            </a:prstGeom>
          </p:spPr>
        </p:pic>
        <p:pic>
          <p:nvPicPr>
            <p:cNvPr id="57" name="Afbeelding 56"/>
            <p:cNvPicPr>
              <a:picLocks noChangeAspect="1"/>
            </p:cNvPicPr>
            <p:nvPr/>
          </p:nvPicPr>
          <p:blipFill>
            <a:blip r:embed="rId16" cstate="screen"/>
            <a:stretch>
              <a:fillRect/>
            </a:stretch>
          </p:blipFill>
          <p:spPr>
            <a:xfrm>
              <a:off x="8395912" y="5629636"/>
              <a:ext cx="1564703" cy="882630"/>
            </a:xfrm>
            <a:prstGeom prst="rect">
              <a:avLst/>
            </a:prstGeom>
          </p:spPr>
        </p:pic>
        <p:pic>
          <p:nvPicPr>
            <p:cNvPr id="58" name="Afbeelding 57"/>
            <p:cNvPicPr>
              <a:picLocks noChangeAspect="1"/>
            </p:cNvPicPr>
            <p:nvPr/>
          </p:nvPicPr>
          <p:blipFill>
            <a:blip r:embed="rId17" cstate="screen"/>
            <a:stretch>
              <a:fillRect/>
            </a:stretch>
          </p:blipFill>
          <p:spPr>
            <a:xfrm>
              <a:off x="8410683" y="3227960"/>
              <a:ext cx="1564422" cy="882630"/>
            </a:xfrm>
            <a:prstGeom prst="rect">
              <a:avLst/>
            </a:prstGeom>
          </p:spPr>
        </p:pic>
        <p:pic>
          <p:nvPicPr>
            <p:cNvPr id="71" name="Afbeelding 70"/>
            <p:cNvPicPr>
              <a:picLocks noChangeAspect="1"/>
            </p:cNvPicPr>
            <p:nvPr/>
          </p:nvPicPr>
          <p:blipFill>
            <a:blip r:embed="rId18" cstate="screen"/>
            <a:stretch>
              <a:fillRect/>
            </a:stretch>
          </p:blipFill>
          <p:spPr>
            <a:xfrm>
              <a:off x="246345" y="2031549"/>
              <a:ext cx="1526519" cy="858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6BBB3-7BD3-7AB4-56CE-C8B879047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15F2C05-B236-5412-54F0-7D3387CE3B1A}"/>
              </a:ext>
            </a:extLst>
          </p:cNvPr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83F6E200-F58B-F4F4-60FB-CE26D3990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p:pic>
        <p:nvPicPr>
          <p:cNvPr id="6" name="Afbeelding 5" descr="Afbeelding met schermopname, ontwerp&#10;&#10;Automatisch gegenereerde beschrijving">
            <a:extLst>
              <a:ext uri="{FF2B5EF4-FFF2-40B4-BE49-F238E27FC236}">
                <a16:creationId xmlns:a16="http://schemas.microsoft.com/office/drawing/2014/main" id="{1A7EC414-01C1-02C3-9EE2-2FD6926D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5" y="1242995"/>
            <a:ext cx="2128244" cy="3450169"/>
          </a:xfrm>
          <a:prstGeom prst="rect">
            <a:avLst/>
          </a:prstGeom>
        </p:spPr>
      </p:pic>
      <p:pic>
        <p:nvPicPr>
          <p:cNvPr id="8" name="Afbeelding 7" descr="Afbeelding met meubels, mat, kleed&#10;&#10;Automatisch gegenereerde beschrijving">
            <a:extLst>
              <a:ext uri="{FF2B5EF4-FFF2-40B4-BE49-F238E27FC236}">
                <a16:creationId xmlns:a16="http://schemas.microsoft.com/office/drawing/2014/main" id="{F83CE708-A7B6-41FB-398A-DDF52318F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62" b="93804" l="5239" r="89985">
                        <a14:foregroundMark x1="10940" y1="68330" x2="10478" y2="79174"/>
                        <a14:foregroundMark x1="10632" y1="80895" x2="9091" y2="68158"/>
                        <a14:foregroundMark x1="6009" y1="73322" x2="5239" y2="78830"/>
                        <a14:foregroundMark x1="38675" y1="88296" x2="53159" y2="93804"/>
                        <a14:foregroundMark x1="53159" y1="93804" x2="56549" y2="88296"/>
                        <a14:foregroundMark x1="75193" y1="9294" x2="89676" y2="8262"/>
                        <a14:foregroundMark x1="89676" y1="8262" x2="88290" y2="18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3972" y="2968079"/>
            <a:ext cx="3648004" cy="3265778"/>
          </a:xfrm>
          <a:prstGeom prst="rect">
            <a:avLst/>
          </a:prstGeom>
        </p:spPr>
      </p:pic>
      <p:pic>
        <p:nvPicPr>
          <p:cNvPr id="10" name="Afbeelding 9" descr="Afbeelding met meubels, bank, Futonkussen, sofa&#10;&#10;Automatisch gegenereerde beschrijving">
            <a:extLst>
              <a:ext uri="{FF2B5EF4-FFF2-40B4-BE49-F238E27FC236}">
                <a16:creationId xmlns:a16="http://schemas.microsoft.com/office/drawing/2014/main" id="{6831E066-CEF9-D506-7BDF-08152745C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0" b="96641" l="3398" r="94564">
                        <a14:foregroundMark x1="9740" y1="48708" x2="6795" y2="66796"/>
                        <a14:foregroundMark x1="6795" y1="66796" x2="11212" y2="73902"/>
                        <a14:foregroundMark x1="75085" y1="9302" x2="91959" y2="7494"/>
                        <a14:foregroundMark x1="91959" y1="7494" x2="94790" y2="68863"/>
                        <a14:foregroundMark x1="94790" y1="68863" x2="86750" y2="85271"/>
                        <a14:foregroundMark x1="68290" y1="93540" x2="84938" y2="96770"/>
                        <a14:foregroundMark x1="84938" y1="96770" x2="88901" y2="92765"/>
                        <a14:foregroundMark x1="3398" y1="53359" x2="4077" y2="608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6226" y="1084066"/>
            <a:ext cx="3725687" cy="3265778"/>
          </a:xfrm>
          <a:prstGeom prst="rect">
            <a:avLst/>
          </a:prstGeom>
        </p:spPr>
      </p:pic>
      <p:pic>
        <p:nvPicPr>
          <p:cNvPr id="12" name="Afbeelding 11" descr="Afbeelding met meubels, bank, sofa, Futonkussen&#10;&#10;Automatisch gegenereerde beschrijving">
            <a:extLst>
              <a:ext uri="{FF2B5EF4-FFF2-40B4-BE49-F238E27FC236}">
                <a16:creationId xmlns:a16="http://schemas.microsoft.com/office/drawing/2014/main" id="{F05B661B-ED97-2B4A-A43C-A53CCE946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99" b="94043" l="8250" r="92085">
                        <a14:foregroundMark x1="10368" y1="28652" x2="8807" y2="42695"/>
                        <a14:foregroundMark x1="8807" y1="42695" x2="11594" y2="55603"/>
                        <a14:foregroundMark x1="9365" y1="35603" x2="15385" y2="41135"/>
                        <a14:foregroundMark x1="8361" y1="47234" x2="8361" y2="47234"/>
                        <a14:foregroundMark x1="58640" y1="88794" x2="68673" y2="94326"/>
                        <a14:foregroundMark x1="68673" y1="94326" x2="76812" y2="90071"/>
                        <a14:foregroundMark x1="30212" y1="9787" x2="50390" y2="6241"/>
                        <a14:foregroundMark x1="50390" y1="6241" x2="76031" y2="8794"/>
                        <a14:foregroundMark x1="82943" y1="25106" x2="85730" y2="29929"/>
                        <a14:foregroundMark x1="89521" y1="9504" x2="92085" y2="23972"/>
                        <a14:foregroundMark x1="92085" y1="23972" x2="90301" y2="422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0998" y="3072211"/>
            <a:ext cx="4575928" cy="35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3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5598C-C834-765B-CEC8-2A8881E63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B391A04-F2F8-2F02-3C2D-E679C515FA48}"/>
              </a:ext>
            </a:extLst>
          </p:cNvPr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7DF707D2-68A4-BED9-C623-D42F0BEE3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>
            <a:extLst>
              <a:ext uri="{FF2B5EF4-FFF2-40B4-BE49-F238E27FC236}">
                <a16:creationId xmlns:a16="http://schemas.microsoft.com/office/drawing/2014/main" id="{EA2EC99B-5B00-B15C-9870-D724ABE3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6" t="1194" r="6481"/>
          <a:stretch/>
        </p:blipFill>
        <p:spPr>
          <a:xfrm>
            <a:off x="393065" y="125938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>
            <a:extLst>
              <a:ext uri="{FF2B5EF4-FFF2-40B4-BE49-F238E27FC236}">
                <a16:creationId xmlns:a16="http://schemas.microsoft.com/office/drawing/2014/main" id="{50157E5E-C2C8-849F-610E-59F7DBD7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85" y="1259386"/>
            <a:ext cx="5801535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6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Translation</a:t>
            </a:r>
            <a:endParaRPr lang="en-US" altLang="nl-NL" sz="2000" i="1"/>
          </a:p>
        </p:txBody>
      </p:sp>
      <p:pic>
        <p:nvPicPr>
          <p:cNvPr id="5" name="Afbeelding 4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49546915-D7C0-156B-8CCF-359966E7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00" y="1290339"/>
            <a:ext cx="5630061" cy="4277322"/>
          </a:xfrm>
          <a:prstGeom prst="rect">
            <a:avLst/>
          </a:prstGeom>
        </p:spPr>
      </p:pic>
      <p:pic>
        <p:nvPicPr>
          <p:cNvPr id="7" name="Afbeelding 6" descr="Afbeelding met tekst, schermopname, diagram, lijn&#10;&#10;Automatisch gegenereerde beschrijving">
            <a:extLst>
              <a:ext uri="{FF2B5EF4-FFF2-40B4-BE49-F238E27FC236}">
                <a16:creationId xmlns:a16="http://schemas.microsoft.com/office/drawing/2014/main" id="{8D9B83B3-6F66-C696-CA12-D0C9BEBCD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7" y="1299865"/>
            <a:ext cx="5572903" cy="42677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Rotation</a:t>
            </a:r>
            <a:endParaRPr lang="en-US" altLang="nl-NL" sz="2000" i="1"/>
          </a:p>
        </p:txBody>
      </p:sp>
      <p:pic>
        <p:nvPicPr>
          <p:cNvPr id="5" name="Afbeelding 4" descr="Afbeelding met tekst, schermopname, diagram, Rechthoek&#10;&#10;Automatisch gegenereerde beschrijving">
            <a:extLst>
              <a:ext uri="{FF2B5EF4-FFF2-40B4-BE49-F238E27FC236}">
                <a16:creationId xmlns:a16="http://schemas.microsoft.com/office/drawing/2014/main" id="{BEFC5E28-FF99-1E46-BCC8-3DDE6993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30" y="1318918"/>
            <a:ext cx="5620534" cy="4220164"/>
          </a:xfrm>
          <a:prstGeom prst="rect">
            <a:avLst/>
          </a:prstGeom>
        </p:spPr>
      </p:pic>
      <p:pic>
        <p:nvPicPr>
          <p:cNvPr id="7" name="Afbeelding 6" descr="Afbeelding met tekst, schermopname, Rechthoek, lijn&#10;&#10;Automatisch gegenereerde beschrijving">
            <a:extLst>
              <a:ext uri="{FF2B5EF4-FFF2-40B4-BE49-F238E27FC236}">
                <a16:creationId xmlns:a16="http://schemas.microsoft.com/office/drawing/2014/main" id="{946B7429-30B7-EB6C-200F-21E066C1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64" y="1290339"/>
            <a:ext cx="5668166" cy="42487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– Orientation</a:t>
            </a:r>
            <a:endParaRPr lang="en-US" altLang="nl-NL" sz="2000" i="1" dirty="0"/>
          </a:p>
        </p:txBody>
      </p:sp>
      <p:pic>
        <p:nvPicPr>
          <p:cNvPr id="5" name="Afbeelding 4" descr="Afbeelding met tekst, schermopname, scherm, software&#10;&#10;Automatisch gegenereerde beschrijving">
            <a:extLst>
              <a:ext uri="{FF2B5EF4-FFF2-40B4-BE49-F238E27FC236}">
                <a16:creationId xmlns:a16="http://schemas.microsoft.com/office/drawing/2014/main" id="{90D4C1FD-D637-F0D0-AF18-CB6BDCC50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421771"/>
            <a:ext cx="5593918" cy="4183995"/>
          </a:xfrm>
          <a:prstGeom prst="rect">
            <a:avLst/>
          </a:prstGeom>
        </p:spPr>
      </p:pic>
      <p:pic>
        <p:nvPicPr>
          <p:cNvPr id="7" name="Afbeelding 6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FF4F4A8A-7D8B-5CE0-79A7-166DEA20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8" y="1421771"/>
            <a:ext cx="5593917" cy="41839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Scaling</a:t>
            </a:r>
            <a:endParaRPr lang="en-US" altLang="nl-NL" sz="2000" i="1"/>
          </a:p>
        </p:txBody>
      </p:sp>
      <p:pic>
        <p:nvPicPr>
          <p:cNvPr id="5" name="Afbeelding 4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3264677B-4930-B05F-1E78-80CEEA33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87" y="1295102"/>
            <a:ext cx="5706271" cy="4267796"/>
          </a:xfrm>
          <a:prstGeom prst="rect">
            <a:avLst/>
          </a:prstGeom>
        </p:spPr>
      </p:pic>
      <p:pic>
        <p:nvPicPr>
          <p:cNvPr id="7" name="Afbeelding 6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0E14925D-1DEB-D058-0CED-19AFFA5D5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87" y="1295102"/>
            <a:ext cx="5677692" cy="42677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3763645"/>
            <a:ext cx="4774565" cy="2425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17087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4511675"/>
            <a:ext cx="4774565" cy="16776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240601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5280025"/>
            <a:ext cx="4774565" cy="909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3195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373FF-0008-64ED-C34F-83C9267C1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873B1E5-2286-1544-4582-2AC409EFC502}"/>
              </a:ext>
            </a:extLst>
          </p:cNvPr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606A39F7-8DB0-8772-E24B-6FB567AF2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Scalability</a:t>
            </a:r>
            <a:endParaRPr lang="en-US" altLang="nl-NL" sz="2000" i="1" dirty="0"/>
          </a:p>
        </p:txBody>
      </p:sp>
      <p:pic>
        <p:nvPicPr>
          <p:cNvPr id="6" name="Afbeelding 5" descr="Afbeelding met schermopname, tekst, Kleurrijkheid&#10;&#10;Automatisch gegenereerde beschrijving">
            <a:extLst>
              <a:ext uri="{FF2B5EF4-FFF2-40B4-BE49-F238E27FC236}">
                <a16:creationId xmlns:a16="http://schemas.microsoft.com/office/drawing/2014/main" id="{88712298-ACBB-8E75-136D-56A791DD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947" y="3983947"/>
            <a:ext cx="3112177" cy="2762558"/>
          </a:xfrm>
          <a:prstGeom prst="rect">
            <a:avLst/>
          </a:prstGeom>
        </p:spPr>
      </p:pic>
      <p:pic>
        <p:nvPicPr>
          <p:cNvPr id="9" name="Afbeelding 8" descr="Afbeelding met schermopname, tekst, Kleurrijkheid&#10;&#10;Automatisch gegenereerde beschrijving">
            <a:extLst>
              <a:ext uri="{FF2B5EF4-FFF2-40B4-BE49-F238E27FC236}">
                <a16:creationId xmlns:a16="http://schemas.microsoft.com/office/drawing/2014/main" id="{009B3FC9-6BE6-289F-B346-A65CC255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39" y="3983947"/>
            <a:ext cx="3021204" cy="2762558"/>
          </a:xfrm>
          <a:prstGeom prst="rect">
            <a:avLst/>
          </a:prstGeom>
        </p:spPr>
      </p:pic>
      <p:pic>
        <p:nvPicPr>
          <p:cNvPr id="11" name="Afbeelding 10" descr="Afbeelding met schermopname, tekst, Kleurrijkheid&#10;&#10;Automatisch gegenereerde beschrijving">
            <a:extLst>
              <a:ext uri="{FF2B5EF4-FFF2-40B4-BE49-F238E27FC236}">
                <a16:creationId xmlns:a16="http://schemas.microsoft.com/office/drawing/2014/main" id="{22F72B7C-B8F2-A420-38FB-391456FBD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460" y="4022707"/>
            <a:ext cx="3029772" cy="2801004"/>
          </a:xfrm>
          <a:prstGeom prst="rect">
            <a:avLst/>
          </a:prstGeom>
        </p:spPr>
      </p:pic>
      <p:pic>
        <p:nvPicPr>
          <p:cNvPr id="13" name="Afbeelding 12" descr="Afbeelding met schermopname, Kleurrijkheid, tekst&#10;&#10;Automatisch gegenereerde beschrijving">
            <a:extLst>
              <a:ext uri="{FF2B5EF4-FFF2-40B4-BE49-F238E27FC236}">
                <a16:creationId xmlns:a16="http://schemas.microsoft.com/office/drawing/2014/main" id="{A613AD53-6A38-FED0-784A-B13C415EC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47" y="1089500"/>
            <a:ext cx="3082873" cy="2850096"/>
          </a:xfrm>
          <a:prstGeom prst="rect">
            <a:avLst/>
          </a:prstGeom>
        </p:spPr>
      </p:pic>
      <p:pic>
        <p:nvPicPr>
          <p:cNvPr id="15" name="Afbeelding 14" descr="Afbeelding met schermopname, tekst, Kleurrijkheid, diagram&#10;&#10;Automatisch gegenereerde beschrijving">
            <a:extLst>
              <a:ext uri="{FF2B5EF4-FFF2-40B4-BE49-F238E27FC236}">
                <a16:creationId xmlns:a16="http://schemas.microsoft.com/office/drawing/2014/main" id="{5656DD06-70CD-AFA6-E6B5-73E4FBC4C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736" y="1107104"/>
            <a:ext cx="3212211" cy="2854668"/>
          </a:xfrm>
          <a:prstGeom prst="rect">
            <a:avLst/>
          </a:prstGeom>
        </p:spPr>
      </p:pic>
      <p:pic>
        <p:nvPicPr>
          <p:cNvPr id="17" name="Afbeelding 16" descr="Afbeelding met schermopname, tekst, Kleurrijkheid, diagram&#10;&#10;Automatisch gegenereerde beschrijving">
            <a:extLst>
              <a:ext uri="{FF2B5EF4-FFF2-40B4-BE49-F238E27FC236}">
                <a16:creationId xmlns:a16="http://schemas.microsoft.com/office/drawing/2014/main" id="{AF8CB85C-40F3-A5E8-C675-DD55A157E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874" y="1064921"/>
            <a:ext cx="3199358" cy="295778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350EDF22-7EEA-2D63-43A0-608C5B6E53D6}"/>
              </a:ext>
            </a:extLst>
          </p:cNvPr>
          <p:cNvSpPr txBox="1"/>
          <p:nvPr/>
        </p:nvSpPr>
        <p:spPr>
          <a:xfrm>
            <a:off x="501700" y="1330859"/>
            <a:ext cx="188816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1500 </a:t>
            </a:r>
            <a:r>
              <a:rPr lang="nl-NL" dirty="0" err="1"/>
              <a:t>iterations</a:t>
            </a:r>
            <a:endParaRPr lang="nl-NL" dirty="0"/>
          </a:p>
          <a:p>
            <a:endParaRPr lang="nl-NL" dirty="0"/>
          </a:p>
          <a:p>
            <a:r>
              <a:rPr lang="nl-NL" dirty="0"/>
              <a:t>35 </a:t>
            </a:r>
            <a:r>
              <a:rPr lang="nl-NL" dirty="0" err="1"/>
              <a:t>perplexity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440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575050" y="3954145"/>
            <a:ext cx="5045075" cy="1065530"/>
          </a:xfrm>
        </p:spPr>
        <p:txBody>
          <a:bodyPr/>
          <a:lstStyle/>
          <a:p>
            <a:r>
              <a:rPr lang="nl-NL" sz="2400" b="0"/>
              <a:t>Jarno Hendriksen</a:t>
            </a:r>
          </a:p>
          <a:p>
            <a:r>
              <a:rPr lang="nl-NL" sz="2400" b="0"/>
              <a:t>Ge Li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3575050" y="5031105"/>
            <a:ext cx="5045075" cy="568960"/>
          </a:xfrm>
        </p:spPr>
        <p:txBody>
          <a:bodyPr/>
          <a:lstStyle/>
          <a:p>
            <a:r>
              <a:rPr lang="en-US" altLang="nl-NL" sz="1800"/>
              <a:t>October 2024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93065" y="2034540"/>
            <a:ext cx="11374755" cy="2022475"/>
          </a:xfrm>
        </p:spPr>
        <p:txBody>
          <a:bodyPr/>
          <a:lstStyle/>
          <a:p>
            <a:r>
              <a:rPr lang="en-US" altLang="nl-NL"/>
              <a:t>INFOMR Shape Retrieval System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1214120" y="1270000"/>
            <a:ext cx="4774565" cy="394335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0AA6E-206E-014C-B998-AF426C52074F}" type="datetime1">
              <a:rPr lang="nl-NL" smtClean="0"/>
              <a:t>3-11-2024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462A6-C9E6-4047-B6F4-021B57F6E9D9}" type="datetime1">
              <a:rPr lang="nl-NL" smtClean="0"/>
              <a:t>3-11-2024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jdelijke aanduiding voor afbeelding 13"/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" name="Tijdelijke aanduiding voor afbeelding 16"/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8" name="Tijdelijke aanduiding voor afbeelding 17"/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9" name="Tijdelijke aanduiding voor afbeelding 18"/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/>
          <p:cNvSpPr>
            <a:spLocks noGrp="1"/>
          </p:cNvSpPr>
          <p:nvPr>
            <p:ph type="pic" sz="quarter" idx="18"/>
          </p:nvPr>
        </p:nvSpPr>
        <p:spPr>
          <a:xfrm>
            <a:off x="336550" y="371475"/>
            <a:ext cx="7561262" cy="6113731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8241242" y="1627632"/>
            <a:ext cx="3617383" cy="4857574"/>
          </a:xfrm>
        </p:spPr>
        <p:txBody>
          <a:bodyPr/>
          <a:lstStyle/>
          <a:p>
            <a:endParaRPr lang="nl-NL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393291" y="1180848"/>
            <a:ext cx="11374640" cy="468416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5"/>
          </p:nvPr>
        </p:nvSpPr>
        <p:spPr>
          <a:xfrm>
            <a:off x="3578225" y="5872968"/>
            <a:ext cx="5038725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6"/>
          </p:nvPr>
        </p:nvSpPr>
        <p:spPr>
          <a:xfrm>
            <a:off x="3578225" y="6098088"/>
            <a:ext cx="5038725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8"/>
          </p:nvPr>
        </p:nvSpPr>
        <p:spPr>
          <a:xfrm>
            <a:off x="6276975" y="368301"/>
            <a:ext cx="5581650" cy="6116905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5"/>
          </p:nvPr>
        </p:nvSpPr>
        <p:spPr>
          <a:xfrm>
            <a:off x="338138" y="5997445"/>
            <a:ext cx="5580062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6"/>
          </p:nvPr>
        </p:nvSpPr>
        <p:spPr>
          <a:xfrm>
            <a:off x="338138" y="6214614"/>
            <a:ext cx="5580062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8"/>
          </p:nvPr>
        </p:nvSpPr>
        <p:spPr>
          <a:xfrm>
            <a:off x="336550" y="368301"/>
            <a:ext cx="5581650" cy="6102837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5"/>
          </p:nvPr>
        </p:nvSpPr>
        <p:spPr>
          <a:xfrm>
            <a:off x="6278563" y="5983377"/>
            <a:ext cx="5580062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6"/>
          </p:nvPr>
        </p:nvSpPr>
        <p:spPr>
          <a:xfrm>
            <a:off x="6278563" y="6200546"/>
            <a:ext cx="5580062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ek 4"/>
          <p:cNvGraphicFramePr/>
          <p:nvPr/>
        </p:nvGraphicFramePr>
        <p:xfrm>
          <a:off x="2184929" y="8713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fiek 5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fiek 1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iek 6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/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afbeelding 6"/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758190" y="2254250"/>
            <a:ext cx="4774565" cy="3893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Overview</a:t>
            </a:r>
            <a:endParaRPr lang="en-US" altLang="nl-NL" sz="2000" i="1"/>
          </a:p>
        </p:txBody>
      </p:sp>
      <p:pic>
        <p:nvPicPr>
          <p:cNvPr id="6" name="图片 5" descr="未命名文件(14)"/>
          <p:cNvPicPr>
            <a:picLocks noChangeAspect="1"/>
          </p:cNvPicPr>
          <p:nvPr/>
        </p:nvPicPr>
        <p:blipFill>
          <a:blip r:embed="rId2"/>
          <a:srcRect t="3080" b="3136"/>
          <a:stretch>
            <a:fillRect/>
          </a:stretch>
        </p:blipFill>
        <p:spPr>
          <a:xfrm>
            <a:off x="1635125" y="1242060"/>
            <a:ext cx="9055100" cy="5375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2981325"/>
            <a:ext cx="4774565" cy="32080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98869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229360"/>
            <a:ext cx="5478145" cy="5262245"/>
          </a:xfrm>
          <a:prstGeom prst="rect">
            <a:avLst/>
          </a:prstGeom>
        </p:spPr>
      </p:pic>
      <p:pic>
        <p:nvPicPr>
          <p:cNvPr id="10" name="图片 9" descr="E:/设计素材图片2/yang-0TQyMgloraY-unsplash.jpgyang-0TQyMgloraY-unsplash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email"/>
          <a:srcRect l="3254" t="-3" r="3254" b="-3"/>
          <a:stretch>
            <a:fillRect/>
          </a:stretch>
        </p:blipFill>
        <p:spPr>
          <a:xfrm>
            <a:off x="1312545" y="1647825"/>
            <a:ext cx="3562350" cy="35623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bg2">
                <a:lumMod val="10000"/>
              </a:schemeClr>
            </a:solidFill>
          </a:ln>
        </p:spPr>
      </p:pic>
      <p:sp>
        <p:nvSpPr>
          <p:cNvPr id="23" name="椭圆 22"/>
          <p:cNvSpPr/>
          <p:nvPr/>
        </p:nvSpPr>
        <p:spPr>
          <a:xfrm>
            <a:off x="6922770" y="4733925"/>
            <a:ext cx="1397000" cy="1397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4772025" y="4194175"/>
            <a:ext cx="2261870" cy="88900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el 2"/>
          <p:cNvSpPr>
            <a:spLocks noGrp="1"/>
          </p:cNvSpPr>
          <p:nvPr/>
        </p:nvSpPr>
        <p:spPr>
          <a:xfrm>
            <a:off x="725170" y="5866130"/>
            <a:ext cx="10355580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D00792.obj from the class “Apartment”.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6" name="图片 5" descr="未命名文件(14)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485"/>
            <a:ext cx="12195175" cy="3859530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/>
        </p:nvSpPr>
        <p:spPr>
          <a:xfrm>
            <a:off x="725170" y="5866130"/>
            <a:ext cx="8486775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Use “MeshFix” function from the “pymeshfix” package.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F735D6E0-4863-A185-1FFD-F08B660A2EFF}"/>
                  </a:ext>
                </a:extLst>
              </p:cNvPr>
              <p:cNvSpPr txBox="1"/>
              <p:nvPr/>
            </p:nvSpPr>
            <p:spPr>
              <a:xfrm>
                <a:off x="679010" y="1638677"/>
                <a:ext cx="5418577" cy="3336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nl-NL" dirty="0"/>
                  <a:t>Target vertex </a:t>
                </a:r>
                <a:r>
                  <a:rPr lang="nl-NL" dirty="0" err="1"/>
                  <a:t>count</a:t>
                </a:r>
                <a:r>
                  <a:rPr lang="nl-NL" dirty="0"/>
                  <a:t>: 5000 (±200)</a:t>
                </a:r>
              </a:p>
              <a:p>
                <a:endParaRPr lang="nl-NL" dirty="0"/>
              </a:p>
              <a:p>
                <a:r>
                  <a:rPr lang="nl-NL" dirty="0"/>
                  <a:t>Set target </a:t>
                </a:r>
                <a:r>
                  <a:rPr lang="nl-NL" dirty="0" err="1"/>
                  <a:t>edge</a:t>
                </a:r>
                <a:r>
                  <a:rPr lang="nl-NL" dirty="0"/>
                  <a:t> </a:t>
                </a:r>
                <a:r>
                  <a:rPr lang="nl-NL" dirty="0" err="1"/>
                  <a:t>length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0.05</a:t>
                </a:r>
              </a:p>
              <a:p>
                <a:endParaRPr lang="nl-NL" dirty="0"/>
              </a:p>
              <a:p>
                <a:r>
                  <a:rPr lang="nl-NL" dirty="0" err="1"/>
                  <a:t>Remeshing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dirty="0" err="1"/>
                  <a:t>Pymeshlab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10 </a:t>
                </a:r>
                <a:r>
                  <a:rPr lang="nl-NL" dirty="0" err="1"/>
                  <a:t>iterations</a:t>
                </a:r>
                <a:endParaRPr lang="nl-NL" dirty="0"/>
              </a:p>
              <a:p>
                <a:endParaRPr lang="nl-NL" dirty="0"/>
              </a:p>
              <a:p>
                <a:r>
                  <a:rPr lang="nl-NL" dirty="0" err="1"/>
                  <a:t>If</a:t>
                </a:r>
                <a:r>
                  <a:rPr lang="nl-NL" dirty="0"/>
                  <a:t> vertex </a:t>
                </a:r>
                <a:r>
                  <a:rPr lang="nl-NL" dirty="0" err="1"/>
                  <a:t>count</a:t>
                </a:r>
                <a:r>
                  <a:rPr lang="nl-NL" dirty="0"/>
                  <a:t> </a:t>
                </a:r>
                <a:r>
                  <a:rPr lang="nl-NL" dirty="0" err="1"/>
                  <a:t>still</a:t>
                </a:r>
                <a:r>
                  <a:rPr lang="nl-NL" dirty="0"/>
                  <a:t> out of </a:t>
                </a:r>
                <a:r>
                  <a:rPr lang="nl-NL" dirty="0" err="1"/>
                  <a:t>bounds</a:t>
                </a:r>
                <a:r>
                  <a:rPr lang="nl-NL" dirty="0"/>
                  <a:t>:</a:t>
                </a:r>
              </a:p>
              <a:p>
                <a:r>
                  <a:rPr lang="nl-NL" dirty="0"/>
                  <a:t>    </a:t>
                </a:r>
              </a:p>
              <a:p>
                <a:r>
                  <a:rPr lang="nl-NL" dirty="0"/>
                  <a:t>    </a:t>
                </a:r>
                <a:r>
                  <a:rPr lang="nl-NL" dirty="0" err="1"/>
                  <a:t>Recalculate</a:t>
                </a:r>
                <a:r>
                  <a:rPr lang="nl-NL" dirty="0"/>
                  <a:t> </a:t>
                </a:r>
                <a:r>
                  <a:rPr lang="nl-NL" dirty="0" err="1"/>
                  <a:t>edge</a:t>
                </a:r>
                <a:r>
                  <a:rPr lang="nl-NL" dirty="0"/>
                  <a:t> </a:t>
                </a:r>
                <a:r>
                  <a:rPr lang="nl-NL" dirty="0" err="1"/>
                  <a:t>length</a:t>
                </a:r>
                <a:r>
                  <a:rPr lang="nl-NL" dirty="0"/>
                  <a:t>: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𝑐𝑢𝑟𝑟𝑒𝑛𝑡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𝑡𝑎𝑟𝑔𝑒𝑡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</m:oMath>
                </a14:m>
                <a:endParaRPr lang="nl-NL" dirty="0"/>
              </a:p>
              <a:p>
                <a:endParaRPr lang="nl-NL" dirty="0"/>
              </a:p>
              <a:p>
                <a:r>
                  <a:rPr lang="nl-NL" dirty="0"/>
                  <a:t>    </a:t>
                </a:r>
                <a:r>
                  <a:rPr lang="nl-NL" dirty="0" err="1"/>
                  <a:t>Remesh</a:t>
                </a:r>
                <a:r>
                  <a:rPr lang="nl-NL" dirty="0"/>
                  <a:t> </a:t>
                </a:r>
                <a:r>
                  <a:rPr lang="nl-NL" dirty="0" err="1"/>
                  <a:t>original</a:t>
                </a:r>
                <a:r>
                  <a:rPr lang="nl-NL" dirty="0"/>
                  <a:t> </a:t>
                </a:r>
                <a:r>
                  <a:rPr lang="nl-NL" dirty="0" err="1"/>
                  <a:t>shape</a:t>
                </a:r>
                <a:r>
                  <a:rPr lang="nl-NL" dirty="0"/>
                  <a:t> </a:t>
                </a:r>
                <a:r>
                  <a:rPr lang="nl-NL" dirty="0" err="1"/>
                  <a:t>again</a:t>
                </a:r>
                <a:endParaRPr lang="nl-NL" dirty="0"/>
              </a:p>
            </p:txBody>
          </p:sp>
        </mc:Choice>
        <mc:Fallback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F735D6E0-4863-A185-1FFD-F08B660A2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10" y="1638677"/>
                <a:ext cx="5418577" cy="3336554"/>
              </a:xfrm>
              <a:prstGeom prst="rect">
                <a:avLst/>
              </a:prstGeom>
              <a:blipFill>
                <a:blip r:embed="rId2"/>
                <a:stretch>
                  <a:fillRect l="-2587" t="-2377" b="-329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UxNjc0ZmY5ZDg4NTYzOTI1ZGM3ODlhZmE0NDVjMG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Microsoft Office PowerPoint</Application>
  <PresentationFormat>Aangepast</PresentationFormat>
  <Paragraphs>148</Paragraphs>
  <Slides>37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37</vt:i4>
      </vt:variant>
    </vt:vector>
  </HeadingPairs>
  <TitlesOfParts>
    <vt:vector size="47" baseType="lpstr">
      <vt:lpstr>Arial</vt:lpstr>
      <vt:lpstr>Open Sans Light</vt:lpstr>
      <vt:lpstr>Merriweather Regular</vt:lpstr>
      <vt:lpstr>Merriweather</vt:lpstr>
      <vt:lpstr>Merriweather Light</vt:lpstr>
      <vt:lpstr>Cambria Math</vt:lpstr>
      <vt:lpstr>Verdana</vt:lpstr>
      <vt:lpstr>Open Sans</vt:lpstr>
      <vt:lpstr>Utrecht University</vt:lpstr>
      <vt:lpstr>1_Utrecht University</vt:lpstr>
      <vt:lpstr>PowerPoint-presentatie</vt:lpstr>
      <vt:lpstr>INFOMR Shape Retrieval System</vt:lpstr>
      <vt:lpstr>PowerPoint-presentatie</vt:lpstr>
      <vt:lpstr>PowerPoint-presentatie</vt:lpstr>
      <vt:lpstr>Overview</vt:lpstr>
      <vt:lpstr>PowerPoint-presentatie</vt:lpstr>
      <vt:lpstr>Preprocessing - Mesh fixing</vt:lpstr>
      <vt:lpstr>Preprocessing - Mesh fixing</vt:lpstr>
      <vt:lpstr>Preprocessing - Resampling</vt:lpstr>
      <vt:lpstr>Preprocessing - Resampling</vt:lpstr>
      <vt:lpstr>Preprocessing - Resampling</vt:lpstr>
      <vt:lpstr>Preprocessing - Normalization - Translation</vt:lpstr>
      <vt:lpstr>Preprocessing - Normalization - Rotation</vt:lpstr>
      <vt:lpstr>Preprocessing - Normalization – Orientation</vt:lpstr>
      <vt:lpstr>Preprocessing - Normalization - Scaling</vt:lpstr>
      <vt:lpstr>PowerPoint-presentatie</vt:lpstr>
      <vt:lpstr>PowerPoint-presentatie</vt:lpstr>
      <vt:lpstr>PowerPoint-presentatie</vt:lpstr>
      <vt:lpstr>Scalability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Leufkens, E.L.W. (Erwin)</dc:creator>
  <cp:lastModifiedBy>Hendriksen, J. (Jarno)</cp:lastModifiedBy>
  <cp:revision>5</cp:revision>
  <dcterms:created xsi:type="dcterms:W3CDTF">2021-08-23T12:58:00Z</dcterms:created>
  <dcterms:modified xsi:type="dcterms:W3CDTF">2024-11-03T21:16:56Z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075CF11BC09C41F4BA579ED0709F4299_11</vt:lpwstr>
  </property>
  <property fmtid="{D5CDD505-2E9C-101B-9397-08002B2CF9AE}" pid="3" name="KSOProductBuildVer">
    <vt:lpwstr>2052-12.1.0.18608</vt:lpwstr>
  </property>
</Properties>
</file>